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68" r:id="rId1"/>
    <p:sldMasterId id="214748378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6" r:id="rId4"/>
    <p:sldId id="381" r:id="rId5"/>
    <p:sldId id="382" r:id="rId6"/>
    <p:sldId id="383" r:id="rId7"/>
    <p:sldId id="385" r:id="rId8"/>
    <p:sldId id="387" r:id="rId9"/>
    <p:sldId id="384" r:id="rId10"/>
    <p:sldId id="386" r:id="rId11"/>
    <p:sldId id="388" r:id="rId12"/>
    <p:sldId id="390" r:id="rId13"/>
    <p:sldId id="391" r:id="rId14"/>
    <p:sldId id="393" r:id="rId15"/>
    <p:sldId id="395" r:id="rId16"/>
    <p:sldId id="397" r:id="rId17"/>
    <p:sldId id="398" r:id="rId18"/>
    <p:sldId id="368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A8B"/>
    <a:srgbClr val="FF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5090" autoAdjust="0"/>
  </p:normalViewPr>
  <p:slideViewPr>
    <p:cSldViewPr snapToGrid="0">
      <p:cViewPr varScale="1">
        <p:scale>
          <a:sx n="56" d="100"/>
          <a:sy n="56" d="100"/>
        </p:scale>
        <p:origin x="21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C8C209D-F3B8-4106-B94C-9107D614070F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AC76FC4-516F-4ADA-A437-C6C91F88B9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84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B368098-3F53-4328-934D-4941E26B198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94AA1C2-4B39-4F90-B34A-1C45C98AF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AA1C2-4B39-4F90-B34A-1C45C98AF2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8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AA1C2-4B39-4F90-B34A-1C45C98AF2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39F429-FB88-4525-A01E-B78116EAF925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6653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6BBD185A-DE8C-4A8B-BB5D-876800ADD1FB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16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461CA0-83E7-4685-AB1A-CF833C1E980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125160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461CA0-83E7-4685-AB1A-CF833C1E980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486191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461CA0-83E7-4685-AB1A-CF833C1E980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53554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461CA0-83E7-4685-AB1A-CF833C1E980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784637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461CA0-83E7-4685-AB1A-CF833C1E980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624603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7B461CA0-83E7-4685-AB1A-CF833C1E980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1411713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ABE9D5B-CCA6-4AE4-A1AC-236DA65072C6}" type="datetime1">
              <a:rPr lang="fr-FR" smtClean="0"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96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864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DD6C312C-A175-45BA-A7BB-A6C6E79F592B}" type="datetime1">
              <a:rPr lang="fr-FR" smtClean="0"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120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SzPct val="120000"/>
              <a:buFont typeface="Wingdings" panose="05000000000000000000" pitchFamily="2" charset="2"/>
              <a:buChar char="Ø"/>
              <a:defRPr/>
            </a:lvl1pPr>
            <a:lvl2pPr marL="742950" indent="-285750">
              <a:spcBef>
                <a:spcPts val="1200"/>
              </a:spcBef>
              <a:spcAft>
                <a:spcPts val="1200"/>
              </a:spcAft>
              <a:buSzPct val="120000"/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94348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27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32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21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0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97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78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0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07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1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D4281083-B9ED-411E-81AE-3064C613F952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160179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06B78EA4-E439-4842-828F-250874B2B1B4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156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E2528AC9-FDB3-4977-A694-C77AEC98999F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5719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F7B34278-82FB-46DD-8A7C-208E2C2C5C1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4152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D1B7F3-4A4D-4279-8503-8F30243E85BF}" type="datetime1">
              <a:rPr lang="fr-FR" smtClean="0"/>
              <a:t>13/09/2018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7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448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1E462C0D-BAD2-4722-B451-1774D6A30A20}" type="datetime1">
              <a:rPr lang="fr-FR" noProof="0" smtClean="0"/>
              <a:t>13/09/2018</a:t>
            </a:fld>
            <a:endParaRPr lang="fr-FR" noProof="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8352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474" y="80211"/>
            <a:ext cx="470358" cy="52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21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86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7" r:id="rId18"/>
    <p:sldLayoutId id="2147483785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9B40-7501-4B7F-A9A6-376E9784CF9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09155-317A-4695-A82D-96B30639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8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754" y="758952"/>
            <a:ext cx="10056925" cy="3566160"/>
          </a:xfrm>
        </p:spPr>
        <p:txBody>
          <a:bodyPr>
            <a:normAutofit/>
          </a:bodyPr>
          <a:lstStyle/>
          <a:p>
            <a:r>
              <a:rPr lang="en-US" sz="5400" b="1" dirty="0"/>
              <a:t>ADRA Licensing and Accreditation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September 18, 2018</a:t>
            </a:r>
          </a:p>
          <a:p>
            <a:r>
              <a:rPr lang="en-US" dirty="0"/>
              <a:t>Bangkok, Thailand</a:t>
            </a:r>
          </a:p>
          <a:p>
            <a:r>
              <a:rPr lang="en-US" dirty="0"/>
              <a:t>Olivier Guth</a:t>
            </a:r>
          </a:p>
        </p:txBody>
      </p:sp>
    </p:spTree>
    <p:extLst>
      <p:ext uri="{BB962C8B-B14F-4D97-AF65-F5344CB8AC3E}">
        <p14:creationId xmlns:p14="http://schemas.microsoft.com/office/powerpoint/2010/main" val="374859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4000" b="1" dirty="0"/>
              <a:t>Core Humanitarian Standards (</a:t>
            </a:r>
            <a:r>
              <a:rPr lang="en-US" sz="3600" b="1" dirty="0"/>
              <a:t>CHS)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/>
              <a:t>CHS Certification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ADRA seeking certification as a network, being able to identify ADRA offices meeting the CHS Standards, as CHS certified affiliates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Certification audits carried by </a:t>
            </a:r>
            <a:r>
              <a:rPr lang="en-US" sz="3600" b="1" dirty="0" err="1"/>
              <a:t>Hqai</a:t>
            </a:r>
            <a:r>
              <a:rPr lang="en-US" sz="3600" b="1" dirty="0"/>
              <a:t> (Humanitarian Quality Assurance Initiative)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ALA minimum standards for certification will include the CHS standards, so all accredited offices will be CHS certified.</a:t>
            </a:r>
          </a:p>
          <a:p>
            <a:pPr marL="457200" lvl="1" indent="0">
              <a:buClr>
                <a:schemeClr val="accent2">
                  <a:lumMod val="75000"/>
                </a:schemeClr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7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Accreditation minimum criteria (1-5)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 fontScale="92500"/>
          </a:bodyPr>
          <a:lstStyle/>
          <a:p>
            <a:pPr marL="742950" indent="-7429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3600" b="1" dirty="0"/>
              <a:t>Mission &amp; Values 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3600" b="1" dirty="0"/>
              <a:t>Governance &amp; Leadership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3600" b="1" dirty="0"/>
              <a:t>People Management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3600" b="1" dirty="0"/>
              <a:t>Financial and Material Resource Management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3600" b="1" dirty="0"/>
              <a:t>Development Program Portfolio and Impact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7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Accreditation minimum criteria (6-10)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Clr>
                <a:schemeClr val="accent2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3600" b="1" dirty="0"/>
              <a:t>External Relationship. Partnerships &amp; Networking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3600" b="1" dirty="0"/>
              <a:t>Corporate Identity &amp; Marketing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3600" b="1" dirty="0"/>
              <a:t>Risk Management and Liability Mitigation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3600" b="1" dirty="0"/>
              <a:t>Safety and Security</a:t>
            </a:r>
          </a:p>
          <a:p>
            <a:pPr marL="742950" indent="-742950">
              <a:buClr>
                <a:schemeClr val="accent2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3600" b="1" dirty="0"/>
              <a:t>Humanitarian Program Portfolio and Impact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2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Accreditation Minimum Criteria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 fontScale="475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5100" b="1" dirty="0"/>
              <a:t>10 criteria developed by 10 working groups, to be reviewed by ALA Committee on October 1, 2018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5100" b="1" dirty="0"/>
              <a:t>Final Criteria and ALA process launched at next IPC in February 2019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5100" b="1" dirty="0"/>
              <a:t>Self-evaluation for accreditation to be completed online by country offices by xxx (date), and confirmed once a year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5100" b="1" dirty="0"/>
              <a:t>Self-evaluations reviewed by ADRA Regional/Division office for compliance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5100" b="1" dirty="0"/>
              <a:t>In country visits by network experts once every 5 years.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2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Web based self-evaluation tool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263905-921A-4F21-BE7A-B9CE6C1EB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62204"/>
              </p:ext>
            </p:extLst>
          </p:nvPr>
        </p:nvGraphicFramePr>
        <p:xfrm>
          <a:off x="412955" y="1246910"/>
          <a:ext cx="11465009" cy="5457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077">
                  <a:extLst>
                    <a:ext uri="{9D8B030D-6E8A-4147-A177-3AD203B41FA5}">
                      <a16:colId xmlns:a16="http://schemas.microsoft.com/office/drawing/2014/main" val="3347710068"/>
                    </a:ext>
                  </a:extLst>
                </a:gridCol>
                <a:gridCol w="4310762">
                  <a:extLst>
                    <a:ext uri="{9D8B030D-6E8A-4147-A177-3AD203B41FA5}">
                      <a16:colId xmlns:a16="http://schemas.microsoft.com/office/drawing/2014/main" val="3685077948"/>
                    </a:ext>
                  </a:extLst>
                </a:gridCol>
                <a:gridCol w="1973235">
                  <a:extLst>
                    <a:ext uri="{9D8B030D-6E8A-4147-A177-3AD203B41FA5}">
                      <a16:colId xmlns:a16="http://schemas.microsoft.com/office/drawing/2014/main" val="3139563192"/>
                    </a:ext>
                  </a:extLst>
                </a:gridCol>
                <a:gridCol w="530838">
                  <a:extLst>
                    <a:ext uri="{9D8B030D-6E8A-4147-A177-3AD203B41FA5}">
                      <a16:colId xmlns:a16="http://schemas.microsoft.com/office/drawing/2014/main" val="2530629419"/>
                    </a:ext>
                  </a:extLst>
                </a:gridCol>
                <a:gridCol w="390008">
                  <a:extLst>
                    <a:ext uri="{9D8B030D-6E8A-4147-A177-3AD203B41FA5}">
                      <a16:colId xmlns:a16="http://schemas.microsoft.com/office/drawing/2014/main" val="3863395373"/>
                    </a:ext>
                  </a:extLst>
                </a:gridCol>
                <a:gridCol w="526196">
                  <a:extLst>
                    <a:ext uri="{9D8B030D-6E8A-4147-A177-3AD203B41FA5}">
                      <a16:colId xmlns:a16="http://schemas.microsoft.com/office/drawing/2014/main" val="3833101814"/>
                    </a:ext>
                  </a:extLst>
                </a:gridCol>
                <a:gridCol w="404766">
                  <a:extLst>
                    <a:ext uri="{9D8B030D-6E8A-4147-A177-3AD203B41FA5}">
                      <a16:colId xmlns:a16="http://schemas.microsoft.com/office/drawing/2014/main" val="1733531356"/>
                    </a:ext>
                  </a:extLst>
                </a:gridCol>
                <a:gridCol w="748818">
                  <a:extLst>
                    <a:ext uri="{9D8B030D-6E8A-4147-A177-3AD203B41FA5}">
                      <a16:colId xmlns:a16="http://schemas.microsoft.com/office/drawing/2014/main" val="2142916866"/>
                    </a:ext>
                  </a:extLst>
                </a:gridCol>
                <a:gridCol w="1060074">
                  <a:extLst>
                    <a:ext uri="{9D8B030D-6E8A-4147-A177-3AD203B41FA5}">
                      <a16:colId xmlns:a16="http://schemas.microsoft.com/office/drawing/2014/main" val="2678813316"/>
                    </a:ext>
                  </a:extLst>
                </a:gridCol>
                <a:gridCol w="1004235">
                  <a:extLst>
                    <a:ext uri="{9D8B030D-6E8A-4147-A177-3AD203B41FA5}">
                      <a16:colId xmlns:a16="http://schemas.microsoft.com/office/drawing/2014/main" val="407818298"/>
                    </a:ext>
                  </a:extLst>
                </a:gridCol>
              </a:tblGrid>
              <a:tr h="460168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300" b="1" u="sng" strike="noStrike" dirty="0">
                          <a:effectLst/>
                        </a:rPr>
                        <a:t>Criterion 4            The agency plans and manages its financial affairs with integrity, efficiency and in a manner that ensures financial sustainability.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43922"/>
                  </a:ext>
                </a:extLst>
              </a:tr>
              <a:tr h="2333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>
                          <a:effectLst/>
                        </a:rPr>
                        <a:t>Country Office Reviewer: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 dirty="0">
                          <a:effectLst/>
                        </a:rPr>
                        <a:t>External Reviewer: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119551"/>
                  </a:ext>
                </a:extLst>
              </a:tr>
              <a:tr h="2333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 dirty="0">
                          <a:effectLst/>
                        </a:rPr>
                        <a:t>Date Self Review: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 dirty="0">
                          <a:effectLst/>
                        </a:rPr>
                        <a:t>Date External Review: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25086"/>
                  </a:ext>
                </a:extLst>
              </a:tr>
              <a:tr h="460168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300" b="1" u="sng" strike="noStrike" dirty="0">
                          <a:effectLst/>
                        </a:rPr>
                        <a:t>Objective 4.1: Appropriate levels of governance are in place and functioning to ensure sound financial management of the agency's operations and its long term sustainability</a:t>
                      </a:r>
                      <a:r>
                        <a:rPr lang="en-US" sz="1300" b="1" u="none" strike="noStrike" dirty="0">
                          <a:effectLst/>
                        </a:rPr>
                        <a:t>.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747933"/>
                  </a:ext>
                </a:extLst>
              </a:tr>
              <a:tr h="2333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OVI #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Objective Verifiable Indicator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Means of Verification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Compliant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300" b="1" u="none" strike="noStrike" dirty="0">
                          <a:effectLst/>
                        </a:rPr>
                        <a:t>Complete</a:t>
                      </a:r>
                      <a:endParaRPr lang="en-US" sz="1300" b="1" dirty="0"/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Required for: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</a:rPr>
                        <a:t>Documents Uploaded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extLst>
                  <a:ext uri="{0D108BD9-81ED-4DB2-BD59-A6C34878D82A}">
                    <a16:rowId xmlns:a16="http://schemas.microsoft.com/office/drawing/2014/main" val="4044065763"/>
                  </a:ext>
                </a:extLst>
              </a:tr>
              <a:tr h="460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Documentation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Interviews/ Source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Yes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No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License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Accredited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493209"/>
                  </a:ext>
                </a:extLst>
              </a:tr>
              <a:tr h="914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4.1.1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Board, AdCom and Finance Sub-committee review and approve key financial reports on a regular basis, at least annually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Minutes of Board, AdCom and Finance Sub-Committee meetings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Country Director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extLst>
                  <a:ext uri="{0D108BD9-81ED-4DB2-BD59-A6C34878D82A}">
                    <a16:rowId xmlns:a16="http://schemas.microsoft.com/office/drawing/2014/main" val="1564682794"/>
                  </a:ext>
                </a:extLst>
              </a:tr>
              <a:tr h="914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4.1.2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Board, </a:t>
                      </a:r>
                      <a:r>
                        <a:rPr lang="en-US" sz="1300" u="none" strike="noStrike" dirty="0" err="1">
                          <a:effectLst/>
                        </a:rPr>
                        <a:t>AdCom</a:t>
                      </a:r>
                      <a:r>
                        <a:rPr lang="en-US" sz="1300" u="none" strike="noStrike" dirty="0">
                          <a:effectLst/>
                        </a:rPr>
                        <a:t> and Finance Sub-committee review and approve key financial reports on a regular basis, at least Quarterly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Minutes of Board, </a:t>
                      </a:r>
                      <a:r>
                        <a:rPr lang="en-US" sz="1300" u="none" strike="noStrike" dirty="0" err="1">
                          <a:effectLst/>
                        </a:rPr>
                        <a:t>AdCom</a:t>
                      </a:r>
                      <a:r>
                        <a:rPr lang="en-US" sz="1300" u="none" strike="noStrike" dirty="0">
                          <a:effectLst/>
                        </a:rPr>
                        <a:t> and Finance Sub-Committee meetings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Country Director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extLst>
                  <a:ext uri="{0D108BD9-81ED-4DB2-BD59-A6C34878D82A}">
                    <a16:rowId xmlns:a16="http://schemas.microsoft.com/office/drawing/2014/main" val="1719905851"/>
                  </a:ext>
                </a:extLst>
              </a:tr>
              <a:tr h="784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4.1.2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The Board oversees the stewardship of major asset acquisitions and disposals; long term liabilities.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Minute of Board meetings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Country Director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extLst>
                  <a:ext uri="{0D108BD9-81ED-4DB2-BD59-A6C34878D82A}">
                    <a16:rowId xmlns:a16="http://schemas.microsoft.com/office/drawing/2014/main" val="3481042960"/>
                  </a:ext>
                </a:extLst>
              </a:tr>
              <a:tr h="763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4.1.3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Appropriate levels of financial scope of authority are set for Board and </a:t>
                      </a:r>
                      <a:r>
                        <a:rPr lang="en-US" sz="1300" u="none" strike="noStrike" dirty="0" err="1">
                          <a:effectLst/>
                        </a:rPr>
                        <a:t>AdCom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Board and AdCom Terms of Reference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Country Director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0" marR="5740" marT="5740" marB="0"/>
                </a:tc>
                <a:extLst>
                  <a:ext uri="{0D108BD9-81ED-4DB2-BD59-A6C34878D82A}">
                    <a16:rowId xmlns:a16="http://schemas.microsoft.com/office/drawing/2014/main" val="770912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00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6" y="452718"/>
            <a:ext cx="9939584" cy="1400530"/>
          </a:xfrm>
        </p:spPr>
        <p:txBody>
          <a:bodyPr>
            <a:normAutofit/>
          </a:bodyPr>
          <a:lstStyle/>
          <a:p>
            <a:r>
              <a:rPr lang="en-US" sz="3600" b="1" dirty="0"/>
              <a:t>ALA self-evaluation tool (ENET in Feb 2019)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0DB6BC-207C-41EF-BE1A-493BB05E9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56" y="1404257"/>
            <a:ext cx="10831988" cy="52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76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29" y="415773"/>
            <a:ext cx="9939584" cy="1400530"/>
          </a:xfrm>
        </p:spPr>
        <p:txBody>
          <a:bodyPr>
            <a:normAutofit/>
          </a:bodyPr>
          <a:lstStyle/>
          <a:p>
            <a:r>
              <a:rPr lang="en-US" sz="3600" b="1" dirty="0"/>
              <a:t>ALA self-evaluation tool (ENET in Feb 2019)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F1D95D-4C61-43A1-9E45-A5A4E37C8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29" y="1440873"/>
            <a:ext cx="10781516" cy="519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7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74950" y="3381217"/>
            <a:ext cx="3094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407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06429" cy="1400530"/>
          </a:xfrm>
        </p:spPr>
        <p:txBody>
          <a:bodyPr>
            <a:normAutofit/>
          </a:bodyPr>
          <a:lstStyle/>
          <a:p>
            <a:r>
              <a:rPr lang="en-US" b="1" dirty="0"/>
              <a:t>ADRA Worldwide Network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03312" y="2052918"/>
            <a:ext cx="9598026" cy="4195481"/>
          </a:xfrm>
        </p:spPr>
        <p:txBody>
          <a:bodyPr>
            <a:normAutofit fontScale="925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One Name </a:t>
            </a:r>
            <a:endParaRPr lang="en-US" sz="3200" b="1" dirty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One Logo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One Reputation </a:t>
            </a:r>
            <a:r>
              <a:rPr lang="en-US" sz="3200" b="1" dirty="0"/>
              <a:t>(to benefit or suffer from)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ADRA International Board responsible to control name’s use through licensing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629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06429" cy="1400530"/>
          </a:xfrm>
        </p:spPr>
        <p:txBody>
          <a:bodyPr>
            <a:normAutofit/>
          </a:bodyPr>
          <a:lstStyle/>
          <a:p>
            <a:r>
              <a:rPr lang="en-US" b="1" dirty="0"/>
              <a:t>ADRA Worldwide Network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03312" y="2052918"/>
            <a:ext cx="9598026" cy="4195481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Industry trends, and standards sets, for more accountability and transparency to: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Donors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Beneficiaries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Staff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Governments and general public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3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06429" cy="1400530"/>
          </a:xfrm>
        </p:spPr>
        <p:txBody>
          <a:bodyPr>
            <a:normAutofit/>
          </a:bodyPr>
          <a:lstStyle/>
          <a:p>
            <a:r>
              <a:rPr lang="en-US" b="1" dirty="0"/>
              <a:t>Standards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03311" y="2052918"/>
            <a:ext cx="10272611" cy="4195481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NGOs, PVOs, CSOs to meet standards: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Internal standards: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Who we are, what we do, how/why we do it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External standards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Sphere Standards, Core Humanitarian Standards (CHS), Accountable Now…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3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ADRA Licensing and Accreditation (ALA)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03312" y="2052918"/>
            <a:ext cx="9598026" cy="4195481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ALA Committee: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Advisory to Netcom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Defines criteria required for Licensing and Accreditation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Manages day to day ALA process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5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Licensing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03312" y="2052918"/>
            <a:ext cx="9598026" cy="4195481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Formal authorization given to the Church in a country, to operate an NGO using the name ADRA.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Minimum criteria, self-evaluated and endorsed by Regional/Division office.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Currently 121 licensed offices out of 130.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License given for 5 years, can be suspended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9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Licensing Minimum Criteria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03312" y="2052918"/>
            <a:ext cx="9598026" cy="419548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000" b="1" dirty="0"/>
              <a:t>Local legal registration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000" b="1" dirty="0"/>
              <a:t>Established board, adoption of ADRA Purpose Statement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000" b="1" dirty="0"/>
              <a:t>Local office policies and procedures, based on ADRA I Operating Policies, including HR Manual, etc. (see all ALA criteria on ENET)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000" b="1" dirty="0"/>
              <a:t>Compliance with laws and regulation of the country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000" b="1" dirty="0"/>
              <a:t>Established and </a:t>
            </a:r>
            <a:r>
              <a:rPr lang="en-US" sz="3000" b="1" u="sng" dirty="0"/>
              <a:t>maintained</a:t>
            </a:r>
            <a:r>
              <a:rPr lang="en-US" sz="3000" b="1" dirty="0"/>
              <a:t> integrated Financial Management System, with adequate resources to ensure financial stability 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000" b="1" dirty="0"/>
              <a:t>Public liability, vehicles and property insurance  in place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sz="3800" b="1" dirty="0"/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3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Accreditation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Accreditation is necessary, in addition to License, for ADRA Country office with: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Foreign funding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800" b="1" dirty="0"/>
              <a:t>Annual activities exceeding UDS100,000.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8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452718"/>
            <a:ext cx="9939585" cy="1400530"/>
          </a:xfrm>
        </p:spPr>
        <p:txBody>
          <a:bodyPr>
            <a:normAutofit/>
          </a:bodyPr>
          <a:lstStyle/>
          <a:p>
            <a:r>
              <a:rPr lang="en-US" sz="3900" b="1" dirty="0"/>
              <a:t>Accreditation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32808" y="2052918"/>
            <a:ext cx="10459424" cy="4195481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4000" b="1" dirty="0"/>
              <a:t>Examples of foreign funding (including if received through a local entity):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Government agencies (USAID, DFID, etc..)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UN agencies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3600" b="1" dirty="0"/>
              <a:t>Embassies </a:t>
            </a:r>
          </a:p>
          <a:p>
            <a:pPr marL="457200" lvl="1" indent="0">
              <a:buClr>
                <a:schemeClr val="accent2">
                  <a:lumMod val="75000"/>
                </a:schemeClr>
              </a:buClr>
              <a:buNone/>
            </a:pPr>
            <a:r>
              <a:rPr lang="en-US" sz="2800" b="1" dirty="0"/>
              <a:t>Note: Private grants from ADRA offices are excluded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73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7124</TotalTime>
  <Words>730</Words>
  <Application>Microsoft Office PowerPoint</Application>
  <PresentationFormat>Widescreen</PresentationFormat>
  <Paragraphs>132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Courier New</vt:lpstr>
      <vt:lpstr>Wingdings</vt:lpstr>
      <vt:lpstr>Wingdings 3</vt:lpstr>
      <vt:lpstr>Ion</vt:lpstr>
      <vt:lpstr>Custom Design</vt:lpstr>
      <vt:lpstr>ADRA Licensing and Accreditation </vt:lpstr>
      <vt:lpstr>ADRA Worldwide Network</vt:lpstr>
      <vt:lpstr>ADRA Worldwide Network</vt:lpstr>
      <vt:lpstr>Standards </vt:lpstr>
      <vt:lpstr>ADRA Licensing and Accreditation (ALA)</vt:lpstr>
      <vt:lpstr>Licensing</vt:lpstr>
      <vt:lpstr>Licensing Minimum Criteria</vt:lpstr>
      <vt:lpstr>Accreditation</vt:lpstr>
      <vt:lpstr>Accreditation</vt:lpstr>
      <vt:lpstr>Core Humanitarian Standards (CHS)</vt:lpstr>
      <vt:lpstr>Accreditation minimum criteria (1-5) </vt:lpstr>
      <vt:lpstr>Accreditation minimum criteria (6-10) </vt:lpstr>
      <vt:lpstr>Accreditation Minimum Criteria</vt:lpstr>
      <vt:lpstr>Web based self-evaluation tool </vt:lpstr>
      <vt:lpstr>ALA self-evaluation tool (ENET in Feb 2019)</vt:lpstr>
      <vt:lpstr>ALA self-evaluation tool (ENET in Feb 2019)</vt:lpstr>
      <vt:lpstr>PowerPoint Presentation</vt:lpstr>
    </vt:vector>
  </TitlesOfParts>
  <Company>ADRA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USAID Federal Rules and Regulations: Grants and Cooperative Agreements</dc:title>
  <dc:creator>Olivier.Guth@adra.org</dc:creator>
  <cp:lastModifiedBy>Olivier Guth</cp:lastModifiedBy>
  <cp:revision>818</cp:revision>
  <cp:lastPrinted>2015-02-01T19:57:20Z</cp:lastPrinted>
  <dcterms:created xsi:type="dcterms:W3CDTF">2015-01-20T14:53:46Z</dcterms:created>
  <dcterms:modified xsi:type="dcterms:W3CDTF">2018-09-13T07:13:48Z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4BBA2B13-3D7D-4DBE-9784-97A64E542F22</vt:lpwstr>
  </property>
  <property fmtid="{D5CDD505-2E9C-101B-9397-08002B2CF9AE}" pid="3" name="ArticulatePath">
    <vt:lpwstr>Presentation1</vt:lpwstr>
  </property>
</Properties>
</file>